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59" r:id="rId4"/>
    <p:sldId id="276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66" r:id="rId13"/>
    <p:sldId id="270" r:id="rId14"/>
    <p:sldId id="271" r:id="rId15"/>
    <p:sldId id="272" r:id="rId16"/>
    <p:sldId id="268" r:id="rId17"/>
    <p:sldId id="275" r:id="rId18"/>
    <p:sldId id="262" r:id="rId19"/>
    <p:sldId id="273" r:id="rId20"/>
    <p:sldId id="277" r:id="rId21"/>
    <p:sldId id="278" r:id="rId22"/>
    <p:sldId id="279" r:id="rId23"/>
    <p:sldId id="280" r:id="rId24"/>
    <p:sldId id="27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/>
    <p:restoredTop sz="94671"/>
  </p:normalViewPr>
  <p:slideViewPr>
    <p:cSldViewPr snapToGrid="0" snapToObjects="1">
      <p:cViewPr varScale="1">
        <p:scale>
          <a:sx n="86" d="100"/>
          <a:sy n="86" d="100"/>
        </p:scale>
        <p:origin x="24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FRANK/Library/Containers/com.apple.mail/Data/Library/Mail%20Downloads/A00AAC86-3DF1-459B-A307-34FD8473A725/ASCEND%20Data%20graph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O2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Sheet1!$A$2:$A$63</c:f>
              <c:numCache>
                <c:formatCode>General</c:formatCode>
                <c:ptCount val="62"/>
                <c:pt idx="0">
                  <c:v>462.58</c:v>
                </c:pt>
                <c:pt idx="1">
                  <c:v>767.38</c:v>
                </c:pt>
                <c:pt idx="2">
                  <c:v>1072.18</c:v>
                </c:pt>
                <c:pt idx="3">
                  <c:v>1376.98</c:v>
                </c:pt>
                <c:pt idx="4">
                  <c:v>1681.78</c:v>
                </c:pt>
                <c:pt idx="5">
                  <c:v>1986.58</c:v>
                </c:pt>
                <c:pt idx="6">
                  <c:v>2291.38</c:v>
                </c:pt>
                <c:pt idx="7">
                  <c:v>2596.18</c:v>
                </c:pt>
                <c:pt idx="8">
                  <c:v>2900.98</c:v>
                </c:pt>
                <c:pt idx="9">
                  <c:v>3205.78</c:v>
                </c:pt>
                <c:pt idx="10">
                  <c:v>3510.58</c:v>
                </c:pt>
                <c:pt idx="11">
                  <c:v>3815.38</c:v>
                </c:pt>
                <c:pt idx="12">
                  <c:v>4120.18</c:v>
                </c:pt>
                <c:pt idx="13">
                  <c:v>4424.98</c:v>
                </c:pt>
                <c:pt idx="14">
                  <c:v>4729.78</c:v>
                </c:pt>
                <c:pt idx="15">
                  <c:v>5034.5</c:v>
                </c:pt>
                <c:pt idx="16">
                  <c:v>5339.3</c:v>
                </c:pt>
                <c:pt idx="17">
                  <c:v>5644.1</c:v>
                </c:pt>
                <c:pt idx="18">
                  <c:v>5948.9</c:v>
                </c:pt>
                <c:pt idx="19">
                  <c:v>6253.7</c:v>
                </c:pt>
                <c:pt idx="20">
                  <c:v>6558.5</c:v>
                </c:pt>
                <c:pt idx="21">
                  <c:v>6863.3</c:v>
                </c:pt>
                <c:pt idx="22">
                  <c:v>7168.1</c:v>
                </c:pt>
                <c:pt idx="23">
                  <c:v>7472.9</c:v>
                </c:pt>
                <c:pt idx="24">
                  <c:v>7777.7</c:v>
                </c:pt>
                <c:pt idx="25">
                  <c:v>8082.5</c:v>
                </c:pt>
                <c:pt idx="26">
                  <c:v>8387.299999999999</c:v>
                </c:pt>
                <c:pt idx="27">
                  <c:v>8692.1</c:v>
                </c:pt>
                <c:pt idx="28">
                  <c:v>8996.9</c:v>
                </c:pt>
                <c:pt idx="29">
                  <c:v>9301.7</c:v>
                </c:pt>
                <c:pt idx="30">
                  <c:v>9606.5</c:v>
                </c:pt>
                <c:pt idx="31">
                  <c:v>9911.299999999999</c:v>
                </c:pt>
                <c:pt idx="32">
                  <c:v>10216.0</c:v>
                </c:pt>
                <c:pt idx="33">
                  <c:v>10520.0</c:v>
                </c:pt>
                <c:pt idx="34">
                  <c:v>10825.0</c:v>
                </c:pt>
                <c:pt idx="35">
                  <c:v>11130.0</c:v>
                </c:pt>
                <c:pt idx="36">
                  <c:v>11435.0</c:v>
                </c:pt>
                <c:pt idx="37">
                  <c:v>11740.0</c:v>
                </c:pt>
                <c:pt idx="38">
                  <c:v>12044.0</c:v>
                </c:pt>
                <c:pt idx="39">
                  <c:v>12349.0</c:v>
                </c:pt>
                <c:pt idx="40">
                  <c:v>12654.0</c:v>
                </c:pt>
                <c:pt idx="41">
                  <c:v>12959.0</c:v>
                </c:pt>
                <c:pt idx="42">
                  <c:v>13264.0</c:v>
                </c:pt>
                <c:pt idx="43">
                  <c:v>13568.0</c:v>
                </c:pt>
                <c:pt idx="44">
                  <c:v>13873.0</c:v>
                </c:pt>
                <c:pt idx="45">
                  <c:v>14178.0</c:v>
                </c:pt>
                <c:pt idx="46">
                  <c:v>14483.0</c:v>
                </c:pt>
                <c:pt idx="47">
                  <c:v>14788.0</c:v>
                </c:pt>
                <c:pt idx="48">
                  <c:v>15092.0</c:v>
                </c:pt>
                <c:pt idx="49">
                  <c:v>15397.0</c:v>
                </c:pt>
                <c:pt idx="50">
                  <c:v>15702.0</c:v>
                </c:pt>
                <c:pt idx="51">
                  <c:v>16007.0</c:v>
                </c:pt>
                <c:pt idx="52">
                  <c:v>16312.0</c:v>
                </c:pt>
                <c:pt idx="53">
                  <c:v>16616.0</c:v>
                </c:pt>
                <c:pt idx="54">
                  <c:v>16921.0</c:v>
                </c:pt>
                <c:pt idx="55">
                  <c:v>17226.0</c:v>
                </c:pt>
                <c:pt idx="56">
                  <c:v>17531.0</c:v>
                </c:pt>
                <c:pt idx="57">
                  <c:v>17836.0</c:v>
                </c:pt>
                <c:pt idx="58">
                  <c:v>18140.0</c:v>
                </c:pt>
                <c:pt idx="59">
                  <c:v>18445.0</c:v>
                </c:pt>
                <c:pt idx="60">
                  <c:v>18750.0</c:v>
                </c:pt>
                <c:pt idx="61">
                  <c:v>19055.0</c:v>
                </c:pt>
              </c:numCache>
            </c:numRef>
          </c:cat>
          <c:val>
            <c:numRef>
              <c:f>Sheet1!$F$2:$F$63</c:f>
              <c:numCache>
                <c:formatCode>General</c:formatCode>
                <c:ptCount val="62"/>
                <c:pt idx="0">
                  <c:v>18.43</c:v>
                </c:pt>
                <c:pt idx="1">
                  <c:v>17.34</c:v>
                </c:pt>
                <c:pt idx="2">
                  <c:v>16.85</c:v>
                </c:pt>
                <c:pt idx="3">
                  <c:v>16.41</c:v>
                </c:pt>
                <c:pt idx="4">
                  <c:v>16.46</c:v>
                </c:pt>
                <c:pt idx="5">
                  <c:v>16.41</c:v>
                </c:pt>
                <c:pt idx="6">
                  <c:v>16.41</c:v>
                </c:pt>
                <c:pt idx="7">
                  <c:v>16.01</c:v>
                </c:pt>
                <c:pt idx="8">
                  <c:v>15.77</c:v>
                </c:pt>
                <c:pt idx="9">
                  <c:v>16.01</c:v>
                </c:pt>
                <c:pt idx="10">
                  <c:v>15.77</c:v>
                </c:pt>
                <c:pt idx="11">
                  <c:v>15.81</c:v>
                </c:pt>
                <c:pt idx="12">
                  <c:v>16.16</c:v>
                </c:pt>
                <c:pt idx="13">
                  <c:v>16.85</c:v>
                </c:pt>
                <c:pt idx="14">
                  <c:v>15.67</c:v>
                </c:pt>
                <c:pt idx="15">
                  <c:v>15.42</c:v>
                </c:pt>
                <c:pt idx="16">
                  <c:v>15.57</c:v>
                </c:pt>
                <c:pt idx="17">
                  <c:v>15.67</c:v>
                </c:pt>
                <c:pt idx="18">
                  <c:v>15.67</c:v>
                </c:pt>
                <c:pt idx="19">
                  <c:v>15.86</c:v>
                </c:pt>
                <c:pt idx="20">
                  <c:v>14.93</c:v>
                </c:pt>
                <c:pt idx="21">
                  <c:v>14.98</c:v>
                </c:pt>
                <c:pt idx="22">
                  <c:v>15.08</c:v>
                </c:pt>
                <c:pt idx="23">
                  <c:v>15.12</c:v>
                </c:pt>
                <c:pt idx="24">
                  <c:v>15.08</c:v>
                </c:pt>
                <c:pt idx="25">
                  <c:v>15.12</c:v>
                </c:pt>
                <c:pt idx="26">
                  <c:v>15.17</c:v>
                </c:pt>
                <c:pt idx="27">
                  <c:v>15.12</c:v>
                </c:pt>
                <c:pt idx="28">
                  <c:v>15.12</c:v>
                </c:pt>
                <c:pt idx="29">
                  <c:v>15.17</c:v>
                </c:pt>
                <c:pt idx="30">
                  <c:v>15.37</c:v>
                </c:pt>
                <c:pt idx="31">
                  <c:v>15.27</c:v>
                </c:pt>
                <c:pt idx="32">
                  <c:v>15.17</c:v>
                </c:pt>
                <c:pt idx="33">
                  <c:v>15.12</c:v>
                </c:pt>
                <c:pt idx="34">
                  <c:v>15.08</c:v>
                </c:pt>
                <c:pt idx="35">
                  <c:v>15.03</c:v>
                </c:pt>
                <c:pt idx="36">
                  <c:v>15.77</c:v>
                </c:pt>
                <c:pt idx="37">
                  <c:v>15.42</c:v>
                </c:pt>
                <c:pt idx="38">
                  <c:v>15.27</c:v>
                </c:pt>
                <c:pt idx="39">
                  <c:v>14.88</c:v>
                </c:pt>
                <c:pt idx="40">
                  <c:v>15.03</c:v>
                </c:pt>
                <c:pt idx="41">
                  <c:v>14.93</c:v>
                </c:pt>
                <c:pt idx="42">
                  <c:v>15.03</c:v>
                </c:pt>
                <c:pt idx="43">
                  <c:v>15.08</c:v>
                </c:pt>
                <c:pt idx="44">
                  <c:v>15.03</c:v>
                </c:pt>
                <c:pt idx="45">
                  <c:v>15.08</c:v>
                </c:pt>
                <c:pt idx="46">
                  <c:v>15.03</c:v>
                </c:pt>
                <c:pt idx="47">
                  <c:v>15.17</c:v>
                </c:pt>
                <c:pt idx="48">
                  <c:v>15.08</c:v>
                </c:pt>
                <c:pt idx="49">
                  <c:v>15.03</c:v>
                </c:pt>
                <c:pt idx="50">
                  <c:v>15.42</c:v>
                </c:pt>
                <c:pt idx="51">
                  <c:v>15.57</c:v>
                </c:pt>
                <c:pt idx="52">
                  <c:v>15.08</c:v>
                </c:pt>
                <c:pt idx="53">
                  <c:v>14.68</c:v>
                </c:pt>
                <c:pt idx="54">
                  <c:v>14.88</c:v>
                </c:pt>
                <c:pt idx="55">
                  <c:v>15.03</c:v>
                </c:pt>
                <c:pt idx="56">
                  <c:v>14.98</c:v>
                </c:pt>
                <c:pt idx="57">
                  <c:v>15.03</c:v>
                </c:pt>
                <c:pt idx="58">
                  <c:v>14.98</c:v>
                </c:pt>
                <c:pt idx="59">
                  <c:v>15.32</c:v>
                </c:pt>
                <c:pt idx="60">
                  <c:v>15.47</c:v>
                </c:pt>
                <c:pt idx="61">
                  <c:v>15.32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71088720"/>
        <c:axId val="-744262512"/>
      </c:lineChart>
      <c:catAx>
        <c:axId val="-771088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Altitude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44262512"/>
        <c:crosses val="autoZero"/>
        <c:auto val="1"/>
        <c:lblAlgn val="ctr"/>
        <c:lblOffset val="100"/>
        <c:noMultiLvlLbl val="0"/>
      </c:catAx>
      <c:valAx>
        <c:axId val="-744262512"/>
        <c:scaling>
          <c:orientation val="minMax"/>
          <c:max val="20.0"/>
          <c:min val="13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O2</a:t>
                </a:r>
                <a:r>
                  <a:rPr lang="fr-FR" baseline="0"/>
                  <a:t> %</a:t>
                </a:r>
                <a:endParaRPr lang="fr-F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7108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8DC2E-0F03-0547-8857-CDF543F427E4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F0D3A-83FE-F445-9662-286300EA08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33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Disregarding</a:t>
            </a:r>
            <a:r>
              <a:rPr lang="fr-FR" dirty="0" smtClean="0"/>
              <a:t> </a:t>
            </a:r>
            <a:r>
              <a:rPr lang="fr-FR" dirty="0" err="1" smtClean="0"/>
              <a:t>hypoxia</a:t>
            </a:r>
            <a:r>
              <a:rPr lang="fr-FR" dirty="0" smtClean="0"/>
              <a:t>, the </a:t>
            </a:r>
            <a:r>
              <a:rPr lang="fr-FR" dirty="0" err="1" smtClean="0"/>
              <a:t>lowest</a:t>
            </a:r>
            <a:r>
              <a:rPr lang="fr-FR" dirty="0" smtClean="0"/>
              <a:t> </a:t>
            </a:r>
            <a:r>
              <a:rPr lang="fr-FR" dirty="0" err="1" smtClean="0"/>
              <a:t>atmospheric</a:t>
            </a:r>
            <a:r>
              <a:rPr lang="fr-FR" dirty="0" smtClean="0"/>
              <a:t> pressure the </a:t>
            </a:r>
            <a:r>
              <a:rPr lang="fr-FR" dirty="0" err="1" smtClean="0"/>
              <a:t>human</a:t>
            </a:r>
            <a:r>
              <a:rPr lang="fr-FR" dirty="0" smtClean="0"/>
              <a:t> body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withstand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6 percent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pressure, or 61.8 millibars, </a:t>
            </a: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pressure the water and </a:t>
            </a:r>
            <a:r>
              <a:rPr lang="fr-FR" dirty="0" err="1" smtClean="0"/>
              <a:t>blood</a:t>
            </a:r>
            <a:r>
              <a:rPr lang="fr-FR" dirty="0" smtClean="0"/>
              <a:t> in </a:t>
            </a:r>
            <a:r>
              <a:rPr lang="fr-FR" dirty="0" err="1" smtClean="0"/>
              <a:t>your</a:t>
            </a:r>
            <a:r>
              <a:rPr lang="fr-FR" dirty="0" smtClean="0"/>
              <a:t> body </a:t>
            </a:r>
            <a:r>
              <a:rPr lang="fr-FR" dirty="0" err="1" smtClean="0"/>
              <a:t>starts</a:t>
            </a:r>
            <a:r>
              <a:rPr lang="fr-FR" dirty="0" smtClean="0"/>
              <a:t> to </a:t>
            </a:r>
            <a:r>
              <a:rPr lang="fr-FR" dirty="0" err="1" smtClean="0"/>
              <a:t>boil</a:t>
            </a:r>
            <a:r>
              <a:rPr lang="fr-FR" dirty="0" smtClean="0"/>
              <a:t>. This </a:t>
            </a:r>
            <a:r>
              <a:rPr lang="fr-FR" dirty="0" err="1" smtClean="0"/>
              <a:t>limit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on </a:t>
            </a:r>
            <a:r>
              <a:rPr lang="fr-FR" dirty="0" err="1" smtClean="0"/>
              <a:t>Earth</a:t>
            </a:r>
            <a:r>
              <a:rPr lang="fr-FR" dirty="0" smtClean="0"/>
              <a:t> </a:t>
            </a:r>
            <a:r>
              <a:rPr lang="fr-FR" dirty="0" err="1" smtClean="0"/>
              <a:t>occurs</a:t>
            </a:r>
            <a:r>
              <a:rPr lang="fr-FR" dirty="0" smtClean="0"/>
              <a:t> at an altitude of </a:t>
            </a:r>
            <a:r>
              <a:rPr lang="fr-FR" dirty="0" err="1" smtClean="0"/>
              <a:t>roughly</a:t>
            </a:r>
            <a:r>
              <a:rPr lang="fr-FR" dirty="0" smtClean="0"/>
              <a:t> 63,000 </a:t>
            </a:r>
            <a:r>
              <a:rPr lang="fr-FR" dirty="0" err="1" smtClean="0"/>
              <a:t>feet</a:t>
            </a:r>
            <a:r>
              <a:rPr lang="fr-FR" dirty="0" smtClean="0"/>
              <a:t>, </a:t>
            </a:r>
            <a:r>
              <a:rPr lang="fr-FR" dirty="0" err="1" smtClean="0"/>
              <a:t>beyond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humans</a:t>
            </a:r>
            <a:r>
              <a:rPr lang="fr-FR" dirty="0" smtClean="0"/>
              <a:t> </a:t>
            </a:r>
            <a:r>
              <a:rPr lang="fr-FR" dirty="0" err="1" smtClean="0"/>
              <a:t>absolutely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survive in an </a:t>
            </a:r>
            <a:r>
              <a:rPr lang="fr-FR" dirty="0" err="1" smtClean="0"/>
              <a:t>unpressurised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3A-83FE-F445-9662-286300EA08C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92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C15E1-2B52-6840-AEBE-1B3D37EDE405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4860-FDD4-BB46-9ADB-102E8B39B6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21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png"/><Relationship Id="rId5" Type="http://schemas.microsoft.com/office/2007/relationships/hdphoto" Target="../media/hdphoto2.wdp"/><Relationship Id="rId6" Type="http://schemas.openxmlformats.org/officeDocument/2006/relationships/image" Target="../media/image22.png"/><Relationship Id="rId7" Type="http://schemas.microsoft.com/office/2007/relationships/hdphoto" Target="../media/hdphoto3.wdp"/><Relationship Id="rId8" Type="http://schemas.openxmlformats.org/officeDocument/2006/relationships/image" Target="../media/image23.png"/><Relationship Id="rId9" Type="http://schemas.microsoft.com/office/2007/relationships/hdphoto" Target="../media/hdphoto4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07519"/>
            <a:ext cx="9144000" cy="525119"/>
          </a:xfrm>
        </p:spPr>
        <p:txBody>
          <a:bodyPr/>
          <a:lstStyle/>
          <a:p>
            <a:r>
              <a:rPr lang="fr-FR" cap="small" dirty="0" smtClean="0"/>
              <a:t>Pima Community </a:t>
            </a:r>
            <a:r>
              <a:rPr lang="fr-FR" cap="small" dirty="0" err="1" smtClean="0"/>
              <a:t>College</a:t>
            </a:r>
            <a:r>
              <a:rPr lang="fr-FR" cap="small" dirty="0" smtClean="0"/>
              <a:t> </a:t>
            </a:r>
            <a:endParaRPr lang="fr-FR" cap="small" dirty="0"/>
          </a:p>
        </p:txBody>
      </p:sp>
      <p:pic>
        <p:nvPicPr>
          <p:cNvPr id="1026" name="Picture 2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1" y="1802162"/>
            <a:ext cx="10660277" cy="19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CO2 </a:t>
            </a:r>
            <a:r>
              <a:rPr lang="fr-FR" dirty="0" err="1" smtClean="0"/>
              <a:t>Sensor</a:t>
            </a:r>
            <a:endParaRPr lang="fr-FR" dirty="0"/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lh4.googleusercontent.com/RjJ1mMTovooKMLgqck5S4EFn7CfRZIcsqTJfwd8Bza0gMY9wPk98HlCCNyAu0THEkiVXpx7yFirAqGSWgQsADs926FqpEzKEC69cdujPqzaYG-O9-N9OaUDJ8hBVL5hy4sbU0GK4s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198" y="2722774"/>
            <a:ext cx="3118744" cy="31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2897" y="2579115"/>
            <a:ext cx="6096000" cy="34060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1600"/>
              </a:spcAft>
            </a:pPr>
            <a:r>
              <a:rPr lang="fr-FR" b="1" u="sng" dirty="0">
                <a:latin typeface="+mj-lt"/>
              </a:rPr>
              <a:t>Description:</a:t>
            </a:r>
            <a:endParaRPr lang="fr-FR" b="1" dirty="0" smtClean="0">
              <a:effectLst/>
              <a:latin typeface="+mj-lt"/>
            </a:endParaRPr>
          </a:p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fr-FR" b="1" dirty="0" err="1">
                <a:latin typeface="+mj-lt"/>
              </a:rPr>
              <a:t>Measure</a:t>
            </a:r>
            <a:r>
              <a:rPr lang="fr-FR" b="1" dirty="0">
                <a:latin typeface="+mj-lt"/>
              </a:rPr>
              <a:t> CO2 concentration in the </a:t>
            </a:r>
            <a:r>
              <a:rPr lang="fr-FR" b="1" dirty="0" err="1">
                <a:latin typeface="+mj-lt"/>
              </a:rPr>
              <a:t>atmosphere</a:t>
            </a:r>
            <a:r>
              <a:rPr lang="fr-FR" b="1" dirty="0">
                <a:latin typeface="+mj-lt"/>
              </a:rPr>
              <a:t>.</a:t>
            </a:r>
          </a:p>
          <a:p>
            <a:pPr marL="457200">
              <a:spcAft>
                <a:spcPts val="1600"/>
              </a:spcAft>
            </a:pPr>
            <a:r>
              <a:rPr lang="fr-FR" b="1" u="sng" dirty="0">
                <a:latin typeface="+mj-lt"/>
              </a:rPr>
              <a:t>Goals:</a:t>
            </a:r>
            <a:endParaRPr lang="fr-FR" b="0" dirty="0" smtClean="0">
              <a:effectLst/>
              <a:latin typeface="+mj-lt"/>
            </a:endParaRPr>
          </a:p>
          <a:p>
            <a:pPr fontAlgn="base">
              <a:buFont typeface="Arial" charset="0"/>
              <a:buChar char="•"/>
            </a:pP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Determine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>
                <a:latin typeface="+mj-lt"/>
              </a:rPr>
              <a:t>the change of concentration of CO2 as </a:t>
            </a:r>
            <a:r>
              <a:rPr lang="fr-FR" b="1" dirty="0" err="1">
                <a:latin typeface="+mj-lt"/>
              </a:rPr>
              <a:t>we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ascend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through</a:t>
            </a:r>
            <a:r>
              <a:rPr lang="fr-FR" b="1" dirty="0">
                <a:latin typeface="+mj-lt"/>
              </a:rPr>
              <a:t> the </a:t>
            </a:r>
            <a:r>
              <a:rPr lang="fr-FR" b="1" dirty="0" err="1">
                <a:latin typeface="+mj-lt"/>
              </a:rPr>
              <a:t>atmosphere’s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layers</a:t>
            </a:r>
            <a:r>
              <a:rPr lang="fr-FR" b="1" dirty="0">
                <a:latin typeface="+mj-lt"/>
              </a:rPr>
              <a:t>;</a:t>
            </a:r>
          </a:p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Comparing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>
                <a:latin typeface="+mj-lt"/>
              </a:rPr>
              <a:t>the concentration of CO2 </a:t>
            </a:r>
            <a:r>
              <a:rPr lang="fr-FR" b="1" dirty="0" err="1">
                <a:latin typeface="+mj-lt"/>
              </a:rPr>
              <a:t>obtained</a:t>
            </a:r>
            <a:r>
              <a:rPr lang="fr-FR" b="1" dirty="0">
                <a:latin typeface="+mj-lt"/>
              </a:rPr>
              <a:t> with </a:t>
            </a:r>
            <a:r>
              <a:rPr lang="fr-FR" b="1" dirty="0" err="1">
                <a:latin typeface="+mj-lt"/>
              </a:rPr>
              <a:t>theoretical</a:t>
            </a:r>
            <a:r>
              <a:rPr lang="fr-FR" b="1" dirty="0">
                <a:latin typeface="+mj-lt"/>
              </a:rPr>
              <a:t> CO2 </a:t>
            </a:r>
            <a:r>
              <a:rPr lang="fr-FR" b="1" dirty="0" err="1">
                <a:latin typeface="+mj-lt"/>
              </a:rPr>
              <a:t>needed</a:t>
            </a:r>
            <a:r>
              <a:rPr lang="fr-FR" b="1" dirty="0">
                <a:latin typeface="+mj-lt"/>
              </a:rPr>
              <a:t> to </a:t>
            </a:r>
            <a:r>
              <a:rPr lang="fr-FR" b="1" dirty="0" err="1">
                <a:latin typeface="+mj-lt"/>
              </a:rPr>
              <a:t>sustain</a:t>
            </a:r>
            <a:r>
              <a:rPr lang="fr-FR" b="1" dirty="0">
                <a:latin typeface="+mj-lt"/>
              </a:rPr>
              <a:t> plant life.</a:t>
            </a:r>
          </a:p>
          <a:p>
            <a:r>
              <a:rPr lang="fr-FR" b="0" dirty="0" smtClean="0">
                <a:effectLst/>
              </a:rPr>
              <a:t/>
            </a:r>
            <a:br>
              <a:rPr lang="fr-FR" b="0" dirty="0" smtClean="0">
                <a:effectLst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4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Samsung </a:t>
            </a:r>
            <a:r>
              <a:rPr lang="fr-FR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Gear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360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20" y="2303162"/>
            <a:ext cx="1841500" cy="3746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2570" y="1191331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fr-FR" b="1" i="0" u="none" strike="noStrike" dirty="0" smtClean="0">
                <a:effectLst/>
                <a:latin typeface="Arial" charset="0"/>
              </a:rPr>
              <a:t>Samsung SM-R210NZWAXAR </a:t>
            </a:r>
            <a:r>
              <a:rPr lang="fr-FR" b="1" i="0" u="none" strike="noStrike" dirty="0" err="1" smtClean="0">
                <a:effectLst/>
                <a:latin typeface="Arial" charset="0"/>
              </a:rPr>
              <a:t>Gear</a:t>
            </a:r>
            <a:r>
              <a:rPr lang="fr-FR" b="1" i="0" u="none" strike="noStrike" dirty="0" smtClean="0">
                <a:effectLst/>
                <a:latin typeface="Arial" charset="0"/>
              </a:rPr>
              <a:t> 360 (2017 Edition) Real 360° 4K VR Camera </a:t>
            </a:r>
            <a:endParaRPr lang="fr-FR" b="0" dirty="0" smtClean="0">
              <a:effectLst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0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BME280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fr-FR" dirty="0"/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2544462"/>
            <a:ext cx="2032000" cy="3263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8605" y="2105561"/>
            <a:ext cx="79453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1600"/>
              </a:spcAft>
            </a:pPr>
            <a:r>
              <a:rPr lang="fr-FR" b="1" u="sng" dirty="0">
                <a:latin typeface="+mj-lt"/>
              </a:rPr>
              <a:t>Description:</a:t>
            </a:r>
            <a:endParaRPr lang="fr-FR" b="0" dirty="0" smtClean="0">
              <a:effectLst/>
              <a:latin typeface="+mj-lt"/>
            </a:endParaRPr>
          </a:p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fr-FR" b="1" dirty="0">
                <a:latin typeface="+mj-lt"/>
              </a:rPr>
              <a:t>The BME280 </a:t>
            </a:r>
            <a:r>
              <a:rPr lang="fr-FR" b="1" dirty="0" err="1">
                <a:latin typeface="+mj-lt"/>
              </a:rPr>
              <a:t>measures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humidity</a:t>
            </a:r>
            <a:r>
              <a:rPr lang="fr-FR" b="1" dirty="0">
                <a:latin typeface="+mj-lt"/>
              </a:rPr>
              <a:t> (%), pressure (Pa), altitude (m), and </a:t>
            </a:r>
            <a:r>
              <a:rPr lang="fr-FR" b="1" dirty="0" err="1">
                <a:latin typeface="+mj-lt"/>
              </a:rPr>
              <a:t>temperature</a:t>
            </a:r>
            <a:r>
              <a:rPr lang="fr-FR" b="1" dirty="0">
                <a:latin typeface="+mj-lt"/>
              </a:rPr>
              <a:t> (</a:t>
            </a:r>
            <a:r>
              <a:rPr lang="fr-FR" b="1" i="0" u="none" strike="noStrike" baseline="30000" dirty="0" err="1" smtClean="0">
                <a:effectLst/>
                <a:latin typeface="+mj-lt"/>
              </a:rPr>
              <a:t>o</a:t>
            </a:r>
            <a:r>
              <a:rPr lang="fr-FR" b="1" dirty="0" err="1">
                <a:latin typeface="+mj-lt"/>
              </a:rPr>
              <a:t>C</a:t>
            </a:r>
            <a:r>
              <a:rPr lang="fr-FR" b="1" dirty="0">
                <a:latin typeface="+mj-lt"/>
              </a:rPr>
              <a:t>).</a:t>
            </a:r>
          </a:p>
          <a:p>
            <a:pPr marL="457200">
              <a:spcAft>
                <a:spcPts val="1600"/>
              </a:spcAft>
            </a:pPr>
            <a:r>
              <a:rPr lang="fr-FR" b="1" u="sng" dirty="0">
                <a:latin typeface="+mj-lt"/>
              </a:rPr>
              <a:t>Goal:</a:t>
            </a:r>
            <a:endParaRPr lang="fr-FR" b="0" dirty="0" smtClean="0">
              <a:effectLst/>
              <a:latin typeface="+mj-lt"/>
            </a:endParaRPr>
          </a:p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fr-FR" b="1" dirty="0">
                <a:latin typeface="+mj-lt"/>
              </a:rPr>
              <a:t>Analyzing the change of </a:t>
            </a:r>
            <a:r>
              <a:rPr lang="fr-FR" b="1" dirty="0" err="1">
                <a:latin typeface="+mj-lt"/>
              </a:rPr>
              <a:t>atmospheric</a:t>
            </a:r>
            <a:r>
              <a:rPr lang="fr-FR" b="1" dirty="0">
                <a:latin typeface="+mj-lt"/>
              </a:rPr>
              <a:t> conditions to </a:t>
            </a:r>
            <a:r>
              <a:rPr lang="fr-FR" b="1" dirty="0" err="1">
                <a:latin typeface="+mj-lt"/>
              </a:rPr>
              <a:t>determine</a:t>
            </a:r>
            <a:r>
              <a:rPr lang="fr-FR" b="1" dirty="0">
                <a:latin typeface="+mj-lt"/>
              </a:rPr>
              <a:t> the range to </a:t>
            </a:r>
            <a:r>
              <a:rPr lang="fr-FR" b="1" dirty="0" err="1">
                <a:latin typeface="+mj-lt"/>
              </a:rPr>
              <a:t>which</a:t>
            </a:r>
            <a:r>
              <a:rPr lang="fr-FR" b="1" dirty="0">
                <a:latin typeface="+mj-lt"/>
              </a:rPr>
              <a:t> different type of life </a:t>
            </a:r>
            <a:r>
              <a:rPr lang="fr-FR" b="1" dirty="0" err="1">
                <a:latin typeface="+mj-lt"/>
              </a:rPr>
              <a:t>forms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could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prosper</a:t>
            </a:r>
            <a:r>
              <a:rPr lang="fr-FR" b="1" dirty="0">
                <a:latin typeface="+mj-lt"/>
              </a:rPr>
              <a:t> in the </a:t>
            </a:r>
            <a:r>
              <a:rPr lang="fr-FR" b="1" dirty="0" err="1">
                <a:latin typeface="+mj-lt"/>
              </a:rPr>
              <a:t>stratosphere</a:t>
            </a:r>
            <a:r>
              <a:rPr lang="fr-FR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1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BME DATA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h6.googleusercontent.com/ESVn3sKHVyfmWDIur4E9zLWuuYreOTtEckCF2wJepyz77cN_T0GixQ6lw6_WG8fmqME9f83pKXQWg-t5uXGgK1F98DX_sNgmWZhweY8j7T8IbMTap64L4gm3yQ2zSZTv105HqzenQQ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97" y="1690688"/>
            <a:ext cx="7191632" cy="43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BME DATA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h5.googleusercontent.com/E4Nt2Q0RkNWP-jU85LHYPuVKzYg4M6wxxb5xK7OBZpX5GemARXbi4WWHBKPfzJC4ef0TOwKDs1HXRB3V0FDPf5rI9L4sX7oF_uj2M8GKLY-wRb6Nl5IdRvnaMBgHHekrbGaDwtG2p-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29" y="1853513"/>
            <a:ext cx="6869074" cy="41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BME DATA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lh4.googleusercontent.com/og4lJ5HNAeNX2AIutoiILbC8pBSbH48jD0qIBn0JbmK73AcO2eO_MlIXdi3T1xHee_bBMIaueOU4mW9jryqEV5b5oMhql9cVj8Sfzgl7It2kCTpSkH2-zIrmpHf16Bjf2E5oZy4Po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30" y="1890583"/>
            <a:ext cx="6560582" cy="39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Sensor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22" y="2234169"/>
            <a:ext cx="4051987" cy="3035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056134"/>
            <a:ext cx="6096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1600"/>
              </a:spcAft>
            </a:pPr>
            <a:r>
              <a:rPr lang="fr-FR" b="1" u="sng" dirty="0" smtClean="0">
                <a:latin typeface="+mj-lt"/>
              </a:rPr>
              <a:t>Description:</a:t>
            </a:r>
            <a:endParaRPr lang="fr-FR" b="0" dirty="0" smtClean="0">
              <a:effectLst/>
              <a:latin typeface="+mj-lt"/>
            </a:endParaRPr>
          </a:p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fr-FR" b="1" dirty="0" err="1" smtClean="0">
                <a:latin typeface="+mj-lt"/>
              </a:rPr>
              <a:t>Measure</a:t>
            </a:r>
            <a:r>
              <a:rPr lang="fr-FR" b="1" dirty="0" smtClean="0">
                <a:latin typeface="+mj-lt"/>
              </a:rPr>
              <a:t> O2 concentration in the </a:t>
            </a:r>
            <a:r>
              <a:rPr lang="fr-FR" b="1" dirty="0" err="1" smtClean="0">
                <a:latin typeface="+mj-lt"/>
              </a:rPr>
              <a:t>atmosphere</a:t>
            </a:r>
            <a:r>
              <a:rPr lang="fr-FR" b="1" dirty="0" smtClean="0">
                <a:latin typeface="+mj-lt"/>
              </a:rPr>
              <a:t>.</a:t>
            </a:r>
          </a:p>
          <a:p>
            <a:pPr marL="457200">
              <a:spcAft>
                <a:spcPts val="1600"/>
              </a:spcAft>
            </a:pPr>
            <a:r>
              <a:rPr lang="fr-FR" b="1" u="sng" dirty="0" smtClean="0">
                <a:latin typeface="+mj-lt"/>
              </a:rPr>
              <a:t>Goals:</a:t>
            </a:r>
            <a:endParaRPr lang="fr-FR" b="0" dirty="0" smtClean="0">
              <a:effectLst/>
              <a:latin typeface="+mj-lt"/>
            </a:endParaRPr>
          </a:p>
          <a:p>
            <a:pPr fontAlgn="base">
              <a:buFont typeface="Arial" charset="0"/>
              <a:buChar char="•"/>
            </a:pPr>
            <a:r>
              <a:rPr lang="fr-FR" b="1" dirty="0" err="1" smtClean="0">
                <a:latin typeface="+mj-lt"/>
              </a:rPr>
              <a:t>Determine</a:t>
            </a:r>
            <a:r>
              <a:rPr lang="fr-FR" b="1" dirty="0" smtClean="0">
                <a:latin typeface="+mj-lt"/>
              </a:rPr>
              <a:t> the change of concentration of O2 as </a:t>
            </a:r>
            <a:r>
              <a:rPr lang="fr-FR" b="1" dirty="0" err="1" smtClean="0">
                <a:latin typeface="+mj-lt"/>
              </a:rPr>
              <a:t>we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ascend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through</a:t>
            </a:r>
            <a:r>
              <a:rPr lang="fr-FR" b="1" dirty="0" smtClean="0">
                <a:latin typeface="+mj-lt"/>
              </a:rPr>
              <a:t> the </a:t>
            </a:r>
            <a:r>
              <a:rPr lang="fr-FR" b="1" dirty="0" err="1" smtClean="0">
                <a:latin typeface="+mj-lt"/>
              </a:rPr>
              <a:t>atmosphere’s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layers</a:t>
            </a:r>
            <a:r>
              <a:rPr lang="fr-FR" b="1" dirty="0" smtClean="0">
                <a:latin typeface="+mj-lt"/>
              </a:rPr>
              <a:t>;</a:t>
            </a:r>
          </a:p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fr-FR" b="1" dirty="0" err="1" smtClean="0">
                <a:latin typeface="+mj-lt"/>
              </a:rPr>
              <a:t>Comparing</a:t>
            </a:r>
            <a:r>
              <a:rPr lang="fr-FR" b="1" dirty="0" smtClean="0">
                <a:latin typeface="+mj-lt"/>
              </a:rPr>
              <a:t> the concentration of O2 </a:t>
            </a:r>
            <a:r>
              <a:rPr lang="fr-FR" b="1" dirty="0" err="1" smtClean="0">
                <a:latin typeface="+mj-lt"/>
              </a:rPr>
              <a:t>obtained</a:t>
            </a:r>
            <a:r>
              <a:rPr lang="fr-FR" b="1" dirty="0" smtClean="0">
                <a:latin typeface="+mj-lt"/>
              </a:rPr>
              <a:t> with </a:t>
            </a:r>
            <a:r>
              <a:rPr lang="fr-FR" b="1" dirty="0" err="1" smtClean="0">
                <a:latin typeface="+mj-lt"/>
              </a:rPr>
              <a:t>theoretical</a:t>
            </a:r>
            <a:r>
              <a:rPr lang="fr-FR" b="1" dirty="0" smtClean="0">
                <a:latin typeface="+mj-lt"/>
              </a:rPr>
              <a:t> O2 </a:t>
            </a:r>
            <a:r>
              <a:rPr lang="fr-FR" b="1" dirty="0" err="1" smtClean="0">
                <a:latin typeface="+mj-lt"/>
              </a:rPr>
              <a:t>needed</a:t>
            </a:r>
            <a:r>
              <a:rPr lang="fr-FR" b="1" dirty="0" smtClean="0">
                <a:latin typeface="+mj-lt"/>
              </a:rPr>
              <a:t> to </a:t>
            </a:r>
            <a:r>
              <a:rPr lang="fr-FR" b="1" dirty="0" err="1" smtClean="0">
                <a:latin typeface="+mj-lt"/>
              </a:rPr>
              <a:t>sustain</a:t>
            </a:r>
            <a:r>
              <a:rPr lang="fr-FR" b="1" dirty="0" smtClean="0">
                <a:latin typeface="+mj-lt"/>
              </a:rPr>
              <a:t> micro-</a:t>
            </a:r>
            <a:r>
              <a:rPr lang="fr-FR" b="1" dirty="0" err="1" smtClean="0">
                <a:latin typeface="+mj-lt"/>
              </a:rPr>
              <a:t>organic</a:t>
            </a:r>
            <a:r>
              <a:rPr lang="fr-FR" b="1" dirty="0" smtClean="0">
                <a:latin typeface="+mj-lt"/>
              </a:rPr>
              <a:t> life.</a:t>
            </a:r>
            <a:endParaRPr lang="fr-F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5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O2 DATA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769925"/>
              </p:ext>
            </p:extLst>
          </p:nvPr>
        </p:nvGraphicFramePr>
        <p:xfrm>
          <a:off x="2701067" y="1794903"/>
          <a:ext cx="6789866" cy="387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57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Spring 2019: 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Assessment</a:t>
            </a:r>
            <a:b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fr-FR" dirty="0"/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07544"/>
              </p:ext>
            </p:extLst>
          </p:nvPr>
        </p:nvGraphicFramePr>
        <p:xfrm>
          <a:off x="963827" y="2239120"/>
          <a:ext cx="9772822" cy="349575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4886411"/>
                <a:gridCol w="4886411"/>
              </a:tblGrid>
              <a:tr h="5215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u="none" strike="noStrike" dirty="0" err="1">
                          <a:effectLst/>
                        </a:rPr>
                        <a:t>What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r>
                        <a:rPr lang="fr-FR" sz="1800" u="none" strike="noStrike" dirty="0" err="1">
                          <a:effectLst/>
                        </a:rPr>
                        <a:t>Worked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u="none" strike="noStrike" dirty="0" err="1">
                          <a:effectLst/>
                        </a:rPr>
                        <a:t>What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r>
                        <a:rPr lang="fr-FR" sz="1800" u="none" strike="noStrike" dirty="0" err="1">
                          <a:effectLst/>
                        </a:rPr>
                        <a:t>Didn’t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r>
                        <a:rPr lang="fr-FR" sz="1800" u="none" strike="noStrike" dirty="0" err="1">
                          <a:effectLst/>
                        </a:rPr>
                        <a:t>Work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71960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FR" sz="1400" u="none" strike="noStrike" dirty="0" smtClean="0">
                          <a:effectLst/>
                        </a:rPr>
                        <a:t>3D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print</a:t>
                      </a:r>
                      <a:r>
                        <a:rPr lang="fr-FR" sz="1400" u="none" strike="noStrike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payload</a:t>
                      </a:r>
                      <a:r>
                        <a:rPr lang="fr-FR" sz="1400" u="none" strike="noStrike" dirty="0" smtClean="0">
                          <a:effectLst/>
                        </a:rPr>
                        <a:t> made with PETG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worked</a:t>
                      </a:r>
                      <a:r>
                        <a:rPr lang="fr-FR" sz="1400" u="none" strike="noStrike" dirty="0" smtClean="0">
                          <a:effectLst/>
                        </a:rPr>
                        <a:t> in 4.46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degrees</a:t>
                      </a:r>
                      <a:r>
                        <a:rPr lang="fr-FR" sz="1400" u="none" strike="noStrike" dirty="0" smtClean="0">
                          <a:effectLst/>
                        </a:rPr>
                        <a:t> F</a:t>
                      </a:r>
                      <a:endParaRPr lang="fr-FR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Roboto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sz="1400" u="none" strike="noStrike" kern="1200" dirty="0" err="1" smtClean="0">
                          <a:effectLst/>
                        </a:rPr>
                        <a:t>Improperly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securing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the 360 camera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assembly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to the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payload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 </a:t>
                      </a:r>
                    </a:p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fr-FR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Roboto" charset="0"/>
                      </a:endParaRPr>
                    </a:p>
                  </a:txBody>
                  <a:tcPr marL="63500" marR="63500" marT="63500" marB="63500"/>
                </a:tc>
              </a:tr>
              <a:tr h="71960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 err="1" smtClean="0">
                          <a:effectLst/>
                        </a:rPr>
                        <a:t>Operational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400" u="none" strike="noStrike" baseline="0" dirty="0" err="1" smtClean="0">
                          <a:effectLst/>
                        </a:rPr>
                        <a:t>arduinos</a:t>
                      </a:r>
                      <a:endParaRPr lang="fr-FR" sz="1400" u="none" strike="noStrike" dirty="0" smtClean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 smtClean="0">
                          <a:effectLst/>
                        </a:rPr>
                        <a:t>Data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logger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for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geiger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counter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was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fried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,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kern="1200" baseline="0" dirty="0" smtClean="0">
                          <a:effectLst/>
                        </a:rPr>
                        <a:t>calibration of CO2 </a:t>
                      </a:r>
                      <a:r>
                        <a:rPr lang="fr-FR" sz="1400" b="0" u="none" strike="noStrike" kern="1200" baseline="0" dirty="0" err="1" smtClean="0">
                          <a:effectLst/>
                        </a:rPr>
                        <a:t>sensor</a:t>
                      </a:r>
                      <a:r>
                        <a:rPr lang="fr-FR" sz="1400" b="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fr-FR" sz="1400" b="0" u="none" strike="noStrike" kern="1200" baseline="0" dirty="0" err="1" smtClean="0">
                          <a:effectLst/>
                        </a:rPr>
                        <a:t>failed</a:t>
                      </a:r>
                      <a:endParaRPr lang="fr-FR" sz="1400" b="0" u="none" strike="noStrike" kern="12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u="none" strike="noStrike" kern="1200" dirty="0" smtClean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127416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Atmospheric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data </a:t>
                      </a:r>
                      <a:r>
                        <a:rPr lang="fr-FR" sz="14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collected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kern="1200" dirty="0" err="1" smtClean="0">
                          <a:effectLst/>
                        </a:rPr>
                        <a:t>Stopped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collecting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data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around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63,000ft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probably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due to the</a:t>
                      </a:r>
                      <a:r>
                        <a:rPr lang="fr-FR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fr-FR" sz="1400" u="none" strike="noStrike" kern="1200" baseline="0" dirty="0" err="1" smtClean="0">
                          <a:effectLst/>
                        </a:rPr>
                        <a:t>l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ack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of </a:t>
                      </a:r>
                      <a:r>
                        <a:rPr lang="fr-FR" sz="1400" u="none" strike="noStrike" kern="1200" dirty="0" err="1" smtClean="0">
                          <a:effectLst/>
                        </a:rPr>
                        <a:t>insulation</a:t>
                      </a:r>
                      <a:r>
                        <a:rPr lang="fr-FR" sz="1400" u="none" strike="noStrike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u="none" strike="noStrike" kern="1200" dirty="0" smtClean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5092" y="2576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0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864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</a:t>
            </a:r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fr-FR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purpose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019300"/>
            <a:ext cx="8026400" cy="2806700"/>
          </a:xfrm>
          <a:prstGeom prst="rect">
            <a:avLst/>
          </a:prstGeom>
        </p:spPr>
      </p:pic>
      <p:sp>
        <p:nvSpPr>
          <p:cNvPr id="6" name="Flèche vers la droite 5"/>
          <p:cNvSpPr/>
          <p:nvPr/>
        </p:nvSpPr>
        <p:spPr>
          <a:xfrm>
            <a:off x="1940011" y="2967335"/>
            <a:ext cx="568411" cy="381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38200" y="2834842"/>
            <a:ext cx="108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Altitude </a:t>
            </a:r>
            <a:r>
              <a:rPr lang="fr-FR" b="1" dirty="0" err="1" smtClean="0"/>
              <a:t>reached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722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Fall</a:t>
            </a:r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2018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8032" y="2485152"/>
            <a:ext cx="8773298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fr-FR" sz="3600" b="1" dirty="0">
                <a:solidFill>
                  <a:srgbClr val="434343"/>
                </a:solidFill>
                <a:latin typeface="+mj-lt"/>
              </a:rPr>
              <a:t>Purpose:</a:t>
            </a:r>
            <a:endParaRPr lang="fr-FR" sz="3600" b="1" dirty="0" smtClean="0">
              <a:effectLst/>
              <a:latin typeface="+mj-lt"/>
            </a:endParaRPr>
          </a:p>
          <a:p>
            <a:pPr>
              <a:spcAft>
                <a:spcPts val="1600"/>
              </a:spcAft>
            </a:pPr>
            <a:r>
              <a:rPr lang="fr-FR" sz="3600" dirty="0" err="1">
                <a:solidFill>
                  <a:srgbClr val="434343"/>
                </a:solidFill>
                <a:latin typeface="+mj-lt"/>
              </a:rPr>
              <a:t>Familiarize</a:t>
            </a:r>
            <a:r>
              <a:rPr lang="fr-FR" sz="3600" dirty="0">
                <a:solidFill>
                  <a:srgbClr val="434343"/>
                </a:solidFill>
                <a:latin typeface="+mj-lt"/>
              </a:rPr>
              <a:t> with </a:t>
            </a:r>
            <a:r>
              <a:rPr lang="fr-FR" sz="3600" dirty="0" err="1">
                <a:solidFill>
                  <a:srgbClr val="434343"/>
                </a:solidFill>
                <a:latin typeface="+mj-lt"/>
              </a:rPr>
              <a:t>microcontrollers</a:t>
            </a:r>
            <a:r>
              <a:rPr lang="fr-FR" sz="3600" dirty="0">
                <a:solidFill>
                  <a:srgbClr val="434343"/>
                </a:solidFill>
                <a:latin typeface="+mj-lt"/>
              </a:rPr>
              <a:t> and </a:t>
            </a:r>
            <a:r>
              <a:rPr lang="fr-FR" sz="3600" dirty="0" err="1">
                <a:solidFill>
                  <a:srgbClr val="434343"/>
                </a:solidFill>
                <a:latin typeface="+mj-lt"/>
              </a:rPr>
              <a:t>programing</a:t>
            </a:r>
            <a:r>
              <a:rPr lang="fr-FR" sz="3600" dirty="0">
                <a:solidFill>
                  <a:srgbClr val="434343"/>
                </a:solidFill>
                <a:latin typeface="+mj-lt"/>
              </a:rPr>
              <a:t> to </a:t>
            </a:r>
            <a:r>
              <a:rPr lang="fr-FR" sz="3600" dirty="0" err="1">
                <a:solidFill>
                  <a:srgbClr val="434343"/>
                </a:solidFill>
                <a:latin typeface="+mj-lt"/>
              </a:rPr>
              <a:t>collect</a:t>
            </a:r>
            <a:r>
              <a:rPr lang="fr-FR" sz="3600" dirty="0">
                <a:solidFill>
                  <a:srgbClr val="434343"/>
                </a:solidFill>
                <a:latin typeface="+mj-lt"/>
              </a:rPr>
              <a:t> basic </a:t>
            </a:r>
            <a:r>
              <a:rPr lang="fr-FR" sz="3600" dirty="0" err="1">
                <a:solidFill>
                  <a:srgbClr val="434343"/>
                </a:solidFill>
                <a:latin typeface="+mj-lt"/>
              </a:rPr>
              <a:t>atmospheric</a:t>
            </a:r>
            <a:r>
              <a:rPr lang="fr-FR" sz="3600" dirty="0">
                <a:solidFill>
                  <a:srgbClr val="434343"/>
                </a:solidFill>
                <a:latin typeface="+mj-lt"/>
              </a:rPr>
              <a:t> data </a:t>
            </a:r>
            <a:endParaRPr lang="fr-FR" sz="3600" b="0" dirty="0" smtClean="0">
              <a:effectLst/>
              <a:latin typeface="+mj-lt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76336"/>
            <a:ext cx="10515600" cy="135246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Oxygen</a:t>
            </a:r>
            <a:r>
              <a:rPr lang="fr-FR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fr-FR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Human</a:t>
            </a:r>
            <a:r>
              <a:rPr lang="fr-FR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Requirements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5672"/>
              </p:ext>
            </p:extLst>
          </p:nvPr>
        </p:nvGraphicFramePr>
        <p:xfrm>
          <a:off x="2237935" y="1828800"/>
          <a:ext cx="7347608" cy="43513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3328"/>
                <a:gridCol w="2120651"/>
                <a:gridCol w="3713629"/>
              </a:tblGrid>
              <a:tr h="460994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fr-FR" sz="1300" b="1" dirty="0" err="1">
                          <a:solidFill>
                            <a:schemeClr val="bg1"/>
                          </a:solidFill>
                        </a:rPr>
                        <a:t>Atm</a:t>
                      </a:r>
                      <a:r>
                        <a:rPr lang="fr-FR" sz="1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300" b="1" dirty="0" err="1">
                          <a:solidFill>
                            <a:schemeClr val="bg1"/>
                          </a:solidFill>
                        </a:rPr>
                        <a:t>Oxygen</a:t>
                      </a:r>
                      <a:endParaRPr lang="fr-FR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sk-SK" sz="13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sk-SK" sz="130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28109" marR="28109" marT="28109" marB="28109" anchor="ctr"/>
                </a:tc>
              </a:tr>
              <a:tr h="460994">
                <a:tc>
                  <a:txBody>
                    <a:bodyPr/>
                    <a:lstStyle/>
                    <a:p>
                      <a:pPr algn="ctr"/>
                      <a:r>
                        <a:rPr lang="mr-IN" sz="1300">
                          <a:solidFill>
                            <a:schemeClr val="bg1"/>
                          </a:solidFill>
                        </a:rPr>
                        <a:t>23.5%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Maximum permissible oxygen level.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No effect.</a:t>
                      </a:r>
                    </a:p>
                  </a:txBody>
                  <a:tcPr marL="28109" marR="28109" marT="28109" marB="28109" anchor="ctr"/>
                </a:tc>
              </a:tr>
              <a:tr h="460994">
                <a:tc>
                  <a:txBody>
                    <a:bodyPr/>
                    <a:lstStyle/>
                    <a:p>
                      <a:pPr algn="ctr"/>
                      <a:r>
                        <a:rPr lang="mr-IN" sz="1300">
                          <a:solidFill>
                            <a:schemeClr val="bg1"/>
                          </a:solidFill>
                        </a:rPr>
                        <a:t>21%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Percentage of oxygen found in normal air.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No effect .</a:t>
                      </a:r>
                    </a:p>
                  </a:txBody>
                  <a:tcPr marL="28109" marR="28109" marT="28109" marB="28109" anchor="ctr"/>
                </a:tc>
              </a:tr>
              <a:tr h="460994">
                <a:tc>
                  <a:txBody>
                    <a:bodyPr/>
                    <a:lstStyle/>
                    <a:p>
                      <a:pPr algn="ctr"/>
                      <a:r>
                        <a:rPr lang="mr-IN" sz="1300">
                          <a:solidFill>
                            <a:schemeClr val="bg1"/>
                          </a:solidFill>
                        </a:rPr>
                        <a:t>19.5%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Minimum permissible oxygen level.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No effect.</a:t>
                      </a:r>
                    </a:p>
                  </a:txBody>
                  <a:tcPr marL="28109" marR="28109" marT="28109" marB="28109" anchor="ctr"/>
                </a:tc>
              </a:tr>
              <a:tr h="663382">
                <a:tc>
                  <a:txBody>
                    <a:bodyPr/>
                    <a:lstStyle/>
                    <a:p>
                      <a:pPr algn="ctr"/>
                      <a:r>
                        <a:rPr lang="mr-IN" sz="130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Decreased ability to work strenuously.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May impair coordination and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may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induce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early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symptoms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 with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individuals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that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 have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coronary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pulmonary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, or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circulatory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problems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marL="28109" marR="28109" marT="28109" marB="28109" anchor="ctr"/>
                </a:tc>
              </a:tr>
              <a:tr h="460994">
                <a:tc>
                  <a:txBody>
                    <a:bodyPr/>
                    <a:lstStyle/>
                    <a:p>
                      <a:pPr algn="ctr"/>
                      <a:r>
                        <a:rPr lang="mr-IN" sz="130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Respiration and pulse increase.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Impaired coordination, perception, and judgment occurs.</a:t>
                      </a:r>
                    </a:p>
                  </a:txBody>
                  <a:tcPr marL="28109" marR="28109" marT="28109" marB="28109" anchor="ctr"/>
                </a:tc>
              </a:tr>
              <a:tr h="460994">
                <a:tc>
                  <a:txBody>
                    <a:bodyPr/>
                    <a:lstStyle/>
                    <a:p>
                      <a:pPr algn="ctr"/>
                      <a:r>
                        <a:rPr lang="mr-IN" sz="130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Respiration further increases in rate and depth.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Poor judgment and bluish lips occur.</a:t>
                      </a:r>
                    </a:p>
                  </a:txBody>
                  <a:tcPr marL="28109" marR="28109" marT="28109" marB="28109" anchor="ctr"/>
                </a:tc>
              </a:tr>
              <a:tr h="460994">
                <a:tc>
                  <a:txBody>
                    <a:bodyPr/>
                    <a:lstStyle/>
                    <a:p>
                      <a:pPr algn="ctr"/>
                      <a:r>
                        <a:rPr lang="mr-IN" sz="130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sk-SK" sz="130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solidFill>
                            <a:schemeClr val="bg1"/>
                          </a:solidFill>
                        </a:rPr>
                        <a:t>8 minutes - 100 percent fatal; 6 minutes - 50 percent fatal; 4-5 minutes - recovery with treatment.</a:t>
                      </a:r>
                    </a:p>
                  </a:txBody>
                  <a:tcPr marL="28109" marR="28109" marT="28109" marB="28109" anchor="ctr"/>
                </a:tc>
              </a:tr>
              <a:tr h="460994">
                <a:tc>
                  <a:txBody>
                    <a:bodyPr/>
                    <a:lstStyle/>
                    <a:p>
                      <a:pPr algn="ctr"/>
                      <a:r>
                        <a:rPr lang="mr-IN" sz="130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sk-SK" sz="130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28109" marR="28109" marT="28109" marB="28109" anchor="ctr"/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Coma in 40 seconds, convulsions, respiration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ceases</a:t>
                      </a:r>
                      <a:r>
                        <a:rPr lang="fr-FR" sz="1300" dirty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fr-FR" sz="1300" dirty="0" err="1">
                          <a:solidFill>
                            <a:schemeClr val="bg1"/>
                          </a:solidFill>
                        </a:rPr>
                        <a:t>dea</a:t>
                      </a:r>
                      <a:endParaRPr lang="fr-FR" sz="1300" dirty="0">
                        <a:solidFill>
                          <a:schemeClr val="bg1"/>
                        </a:solidFill>
                      </a:endParaRPr>
                    </a:p>
                  </a:txBody>
                  <a:tcPr marL="28109" marR="28109" marT="28109" marB="2810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6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76336"/>
            <a:ext cx="10515600" cy="135246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Pressure </a:t>
            </a:r>
            <a:r>
              <a:rPr lang="fr-FR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</a:t>
            </a:r>
            <a:r>
              <a:rPr lang="fr-FR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Human</a:t>
            </a:r>
            <a:r>
              <a:rPr lang="fr-FR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Requirements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6854" y="2743200"/>
            <a:ext cx="7788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L</a:t>
            </a:r>
            <a:r>
              <a:rPr lang="fr-FR" sz="3200" b="1" dirty="0" err="1" smtClean="0"/>
              <a:t>owest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atmospheric</a:t>
            </a:r>
            <a:r>
              <a:rPr lang="fr-FR" sz="3200" b="1" dirty="0" smtClean="0"/>
              <a:t> pressure the </a:t>
            </a:r>
            <a:r>
              <a:rPr lang="fr-FR" sz="3200" b="1" dirty="0" err="1" smtClean="0"/>
              <a:t>human</a:t>
            </a:r>
            <a:r>
              <a:rPr lang="fr-FR" sz="3200" b="1" dirty="0" smtClean="0"/>
              <a:t> body </a:t>
            </a:r>
            <a:r>
              <a:rPr lang="fr-FR" sz="3200" b="1" dirty="0" err="1" smtClean="0"/>
              <a:t>can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withstand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around</a:t>
            </a:r>
            <a:r>
              <a:rPr lang="fr-FR" sz="3200" b="1" dirty="0" smtClean="0"/>
              <a:t> 6 percent </a:t>
            </a:r>
            <a:r>
              <a:rPr lang="fr-FR" sz="3200" b="1" dirty="0" err="1" smtClean="0"/>
              <a:t>sea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level</a:t>
            </a:r>
            <a:r>
              <a:rPr lang="fr-FR" sz="3200" b="1" dirty="0" smtClean="0"/>
              <a:t> pressure, or 61.8 millibars</a:t>
            </a:r>
            <a:endParaRPr lang="fr-FR" sz="3200" b="1" dirty="0"/>
          </a:p>
        </p:txBody>
      </p:sp>
      <p:sp>
        <p:nvSpPr>
          <p:cNvPr id="6" name="Flèche vers la droite 5"/>
          <p:cNvSpPr/>
          <p:nvPr/>
        </p:nvSpPr>
        <p:spPr>
          <a:xfrm>
            <a:off x="1198606" y="3089365"/>
            <a:ext cx="1334529" cy="8773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39533"/>
              </p:ext>
            </p:extLst>
          </p:nvPr>
        </p:nvGraphicFramePr>
        <p:xfrm>
          <a:off x="104932" y="1305644"/>
          <a:ext cx="11827239" cy="599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413"/>
                <a:gridCol w="3942413"/>
                <a:gridCol w="3942413"/>
              </a:tblGrid>
              <a:tr h="484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Average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atmospheric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conditions </a:t>
                      </a:r>
                      <a:r>
                        <a:rPr lang="fr-FR" b="1" baseline="0" dirty="0" err="1" smtClean="0">
                          <a:solidFill>
                            <a:schemeClr val="bg1"/>
                          </a:solidFill>
                        </a:rPr>
                        <a:t>above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60,000 </a:t>
                      </a:r>
                      <a:r>
                        <a:rPr lang="fr-FR" b="1" baseline="0" dirty="0" err="1" smtClean="0">
                          <a:solidFill>
                            <a:schemeClr val="bg1"/>
                          </a:solidFill>
                        </a:rPr>
                        <a:t>ft</a:t>
                      </a:r>
                      <a:endParaRPr lang="fr-F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Requirement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for </a:t>
                      </a:r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human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survival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919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Oxygen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15.49%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Oxygen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15%-19%: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effects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body, but not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instanteneous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death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9956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-10 C,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14F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survival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possible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6919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Pressure: 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55 millibars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61.8 millibars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19375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Conclusion: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principle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above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60,000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</a:rPr>
                        <a:t>ft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humans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absolutely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cannot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survive in the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unpressurised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Moreover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even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if not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deadly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, the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lack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oxygen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could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</a:rPr>
                        <a:t>eventually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 lead to 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</a:rPr>
                        <a:t>pulmonary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, or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</a:rPr>
                        <a:t>circulatory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</a:rPr>
                        <a:t>problems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fr-FR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5" b="89941" l="71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17" y="1948015"/>
            <a:ext cx="1287649" cy="10362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48" y="5099841"/>
            <a:ext cx="1318298" cy="13969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85" y="3145333"/>
            <a:ext cx="655465" cy="6587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140" y="4103237"/>
            <a:ext cx="615714" cy="57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fr-FR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deas</a:t>
            </a:r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future ASCEND Missions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02964" y="2353455"/>
            <a:ext cx="7405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Collecting</a:t>
            </a:r>
            <a:r>
              <a:rPr lang="fr-FR" sz="3200" dirty="0" smtClean="0"/>
              <a:t> more data to </a:t>
            </a:r>
            <a:r>
              <a:rPr lang="fr-FR" sz="3200" dirty="0" err="1" smtClean="0"/>
              <a:t>answer</a:t>
            </a:r>
            <a:r>
              <a:rPr lang="fr-FR" sz="3200" dirty="0" smtClean="0"/>
              <a:t> the </a:t>
            </a:r>
            <a:r>
              <a:rPr lang="fr-FR" sz="3200" dirty="0" err="1" smtClean="0"/>
              <a:t>same</a:t>
            </a:r>
            <a:r>
              <a:rPr lang="fr-FR" sz="3200" dirty="0" smtClean="0"/>
              <a:t> question but for </a:t>
            </a:r>
            <a:r>
              <a:rPr lang="fr-FR" sz="3200" dirty="0" err="1"/>
              <a:t>microorganisms</a:t>
            </a:r>
            <a:endParaRPr lang="fr-FR" sz="3200" dirty="0"/>
          </a:p>
        </p:txBody>
      </p:sp>
      <p:sp>
        <p:nvSpPr>
          <p:cNvPr id="4" name="Flèche vers la droite 3"/>
          <p:cNvSpPr/>
          <p:nvPr/>
        </p:nvSpPr>
        <p:spPr>
          <a:xfrm>
            <a:off x="1004341" y="2487330"/>
            <a:ext cx="1394086" cy="8094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102964" y="4512058"/>
            <a:ext cx="7405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Working</a:t>
            </a:r>
            <a:r>
              <a:rPr lang="fr-FR" sz="3200" dirty="0" smtClean="0"/>
              <a:t> on a radio transmission project</a:t>
            </a:r>
            <a:endParaRPr lang="fr-FR" sz="3200" dirty="0"/>
          </a:p>
        </p:txBody>
      </p:sp>
      <p:sp>
        <p:nvSpPr>
          <p:cNvPr id="6" name="Flèche vers la droite 5"/>
          <p:cNvSpPr/>
          <p:nvPr/>
        </p:nvSpPr>
        <p:spPr>
          <a:xfrm>
            <a:off x="1004341" y="4361190"/>
            <a:ext cx="1394086" cy="8094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4789" y="2060141"/>
            <a:ext cx="76611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i="0" u="none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Thank</a:t>
            </a:r>
            <a:r>
              <a:rPr lang="fr-FR" sz="4800" b="1" i="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fr-FR" sz="4800" b="1" i="0" u="none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you</a:t>
            </a:r>
            <a:r>
              <a:rPr lang="fr-FR" sz="4800" b="1" i="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!</a:t>
            </a:r>
            <a:endParaRPr lang="fr-FR" sz="4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sz="4800" b="1" i="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ANSR, UofA, NASA, ASCEND,</a:t>
            </a:r>
            <a:br>
              <a:rPr lang="fr-FR" sz="4800" b="1" i="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r>
              <a:rPr lang="fr-FR" sz="4800" b="1" i="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PIMA CC, and </a:t>
            </a:r>
            <a:r>
              <a:rPr lang="fr-FR" sz="4800" b="1" i="0" u="none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our</a:t>
            </a:r>
            <a:r>
              <a:rPr lang="fr-FR" sz="4800" b="1" i="0" u="none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mentors</a:t>
            </a:r>
            <a:endParaRPr lang="fr-FR" sz="4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r>
              <a:rPr lang="fr-FR" sz="4800" b="0" dirty="0" smtClean="0">
                <a:effectLst/>
              </a:rPr>
              <a:t/>
            </a:r>
            <a:br>
              <a:rPr lang="fr-FR" sz="4800" b="0" dirty="0" smtClean="0">
                <a:effectLst/>
              </a:rPr>
            </a:br>
            <a:endParaRPr lang="fr-FR" sz="4800" dirty="0"/>
          </a:p>
        </p:txBody>
      </p:sp>
      <p:pic>
        <p:nvPicPr>
          <p:cNvPr id="4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5844" y="7481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Fall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Ascend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2018: Design</a:t>
            </a: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5.googleusercontent.com/yWytdr8i30OMeXCfZxJqfb3VQk2ZkLW3qm7b3MWaDf7qD_-oKBjmchtX_yIM0NG2zYdYUduln0NrLWwgsBeIIDpJ0-BAAfxf5N8HwT2YDvlQ9fT24yds-D2S5m8wm5Cug1moKa59EM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1" y="1828800"/>
            <a:ext cx="3867665" cy="29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5.googleusercontent.com/fhI7OMJcDsekEqtwq7tMKEMYyv-gyzMkSFuXxF-ygnkMMCoun8cjr3c78B55SjCctnVRb7CHlBugLL6N1EYFYf1ZLE7RAMhE2Tg1JGJeJIXvYYC_IxAdmIa0ckSs2IUH7ftpt9Q0y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87" y="1726253"/>
            <a:ext cx="5024615" cy="33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844" y="51317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6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Visual data </a:t>
            </a:r>
            <a:r>
              <a:rPr lang="fr-FR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collected</a:t>
            </a:r>
            <a:r>
              <a:rPr lang="fr-F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79" y="1581666"/>
            <a:ext cx="6448168" cy="47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2914" y="1094175"/>
            <a:ext cx="10515600" cy="438064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Fall </a:t>
            </a:r>
            <a:r>
              <a:rPr lang="de-DE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2018: Assessment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87919"/>
              </p:ext>
            </p:extLst>
          </p:nvPr>
        </p:nvGraphicFramePr>
        <p:xfrm>
          <a:off x="988541" y="1791730"/>
          <a:ext cx="9822248" cy="305211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4911124"/>
                <a:gridCol w="4911124"/>
              </a:tblGrid>
              <a:tr h="10173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u="none" strike="noStrike" dirty="0" err="1">
                          <a:effectLst/>
                        </a:rPr>
                        <a:t>What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Worked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endParaRPr lang="fr-FR" sz="1800" b="1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u="none" strike="noStrike" dirty="0" err="1">
                          <a:effectLst/>
                        </a:rPr>
                        <a:t>What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Didn’t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Work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endParaRPr lang="fr-FR" sz="1800" b="1" dirty="0"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10173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>
                          <a:effectLst/>
                        </a:rPr>
                        <a:t>GoPro Footage </a:t>
                      </a:r>
                      <a:endParaRPr lang="fr-FR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 err="1" smtClean="0">
                          <a:effectLst/>
                        </a:rPr>
                        <a:t>Arduino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400" u="none" strike="noStrike" baseline="0" dirty="0" err="1" smtClean="0">
                          <a:effectLst/>
                        </a:rPr>
                        <a:t>fried</a:t>
                      </a:r>
                      <a:endParaRPr lang="fr-FR" dirty="0">
                        <a:effectLst/>
                      </a:endParaRPr>
                    </a:p>
                  </a:txBody>
                  <a:tcPr marL="63500" marR="63500" marT="63500" marB="63500"/>
                </a:tc>
              </a:tr>
              <a:tr h="10173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 err="1">
                          <a:effectLst/>
                        </a:rPr>
                        <a:t>Coding</a:t>
                      </a:r>
                      <a:r>
                        <a:rPr lang="fr-FR" sz="1400" u="none" strike="noStrike" dirty="0">
                          <a:effectLst/>
                        </a:rPr>
                        <a:t> </a:t>
                      </a:r>
                      <a:endParaRPr lang="fr-FR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u="none" strike="noStrike" dirty="0" smtClean="0">
                          <a:effectLst/>
                        </a:rPr>
                        <a:t>No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atmospheric</a:t>
                      </a:r>
                      <a:r>
                        <a:rPr lang="fr-FR" sz="1400" u="none" strike="noStrike" dirty="0" smtClean="0">
                          <a:effectLst/>
                        </a:rPr>
                        <a:t> data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collected</a:t>
                      </a:r>
                      <a:endParaRPr lang="fr-FR" dirty="0">
                        <a:effectLst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8789" y="29834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Spring 2019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fr-F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2551" y="1198606"/>
            <a:ext cx="8501449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fr-FR" sz="3600" b="1" i="0" u="none" strike="noStrike" dirty="0" smtClean="0">
                <a:effectLst/>
                <a:latin typeface="+mj-lt"/>
              </a:rPr>
              <a:t>Purpose: </a:t>
            </a:r>
            <a:endParaRPr lang="fr-FR" sz="3600" b="1" dirty="0" smtClean="0">
              <a:effectLst/>
              <a:latin typeface="+mj-lt"/>
            </a:endParaRPr>
          </a:p>
          <a:p>
            <a:pPr algn="just"/>
            <a:r>
              <a:rPr lang="fr-FR" sz="3600" b="0" i="0" u="none" strike="noStrike" dirty="0" err="1" smtClean="0">
                <a:solidFill>
                  <a:srgbClr val="000000"/>
                </a:solidFill>
                <a:effectLst/>
                <a:latin typeface="+mj-lt"/>
              </a:rPr>
              <a:t>Identify</a:t>
            </a:r>
            <a:r>
              <a:rPr lang="fr-FR" sz="36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fr-FR" sz="3600" b="0" i="0" u="none" strike="noStrike" dirty="0" err="1" smtClean="0">
                <a:solidFill>
                  <a:srgbClr val="000000"/>
                </a:solidFill>
                <a:effectLst/>
                <a:latin typeface="+mj-lt"/>
              </a:rPr>
              <a:t>whether</a:t>
            </a:r>
            <a:r>
              <a:rPr lang="fr-FR" sz="36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 or not the conditions of life are met in the different </a:t>
            </a:r>
            <a:r>
              <a:rPr lang="fr-FR" sz="3600" b="0" i="0" u="none" strike="noStrike" dirty="0" err="1" smtClean="0">
                <a:solidFill>
                  <a:srgbClr val="000000"/>
                </a:solidFill>
                <a:effectLst/>
                <a:latin typeface="+mj-lt"/>
              </a:rPr>
              <a:t>layers</a:t>
            </a:r>
            <a:r>
              <a:rPr lang="fr-FR" sz="36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 of </a:t>
            </a:r>
            <a:r>
              <a:rPr lang="fr-FR" sz="3600" b="0" i="0" u="none" strike="noStrike" dirty="0" err="1" smtClean="0">
                <a:solidFill>
                  <a:srgbClr val="000000"/>
                </a:solidFill>
                <a:effectLst/>
                <a:latin typeface="+mj-lt"/>
              </a:rPr>
              <a:t>our</a:t>
            </a:r>
            <a:r>
              <a:rPr lang="fr-FR" sz="36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fr-FR" sz="3600" b="0" i="0" u="none" strike="noStrike" dirty="0" err="1" smtClean="0">
                <a:solidFill>
                  <a:srgbClr val="000000"/>
                </a:solidFill>
                <a:effectLst/>
                <a:latin typeface="+mj-lt"/>
              </a:rPr>
              <a:t>atmosphere</a:t>
            </a:r>
            <a:r>
              <a:rPr lang="fr-FR" sz="36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fr-FR" sz="3600" b="0" i="0" u="none" strike="noStrike" dirty="0" err="1" smtClean="0">
                <a:solidFill>
                  <a:srgbClr val="000000"/>
                </a:solidFill>
                <a:effectLst/>
                <a:latin typeface="+mj-lt"/>
              </a:rPr>
              <a:t>particularly</a:t>
            </a:r>
            <a:r>
              <a:rPr lang="fr-FR" sz="36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 in the </a:t>
            </a:r>
            <a:r>
              <a:rPr lang="fr-FR" sz="3600" b="0" i="0" u="none" strike="noStrike" dirty="0" err="1" smtClean="0">
                <a:solidFill>
                  <a:srgbClr val="000000"/>
                </a:solidFill>
                <a:effectLst/>
                <a:latin typeface="+mj-lt"/>
              </a:rPr>
              <a:t>stratosphere</a:t>
            </a:r>
            <a:r>
              <a:rPr lang="fr-FR" sz="3600" b="0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. </a:t>
            </a:r>
            <a:endParaRPr lang="fr-FR" sz="3600" b="0" dirty="0" smtClean="0">
              <a:effectLst/>
              <a:latin typeface="+mj-lt"/>
            </a:endParaRPr>
          </a:p>
          <a:p>
            <a:endParaRPr lang="fr-FR" sz="3600" b="0" dirty="0" smtClean="0">
              <a:effectLst/>
            </a:endParaRPr>
          </a:p>
          <a:p>
            <a:r>
              <a:rPr lang="fr-FR" sz="3600" b="0" dirty="0" smtClean="0">
                <a:effectLst/>
              </a:rPr>
              <a:t/>
            </a:r>
            <a:br>
              <a:rPr lang="fr-FR" sz="3600" b="0" dirty="0" smtClean="0">
                <a:effectLst/>
              </a:rPr>
            </a:b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642550" y="4279143"/>
            <a:ext cx="9539417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fr-FR" dirty="0" err="1">
                <a:latin typeface="+mj-lt"/>
              </a:rPr>
              <a:t>We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will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be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measuring</a:t>
            </a:r>
            <a:r>
              <a:rPr lang="fr-FR" dirty="0">
                <a:latin typeface="+mj-lt"/>
              </a:rPr>
              <a:t> O2 concentration, CO2 concentration, the </a:t>
            </a:r>
            <a:r>
              <a:rPr lang="fr-FR" dirty="0" err="1">
                <a:latin typeface="+mj-lt"/>
              </a:rPr>
              <a:t>increase</a:t>
            </a:r>
            <a:r>
              <a:rPr lang="fr-FR" dirty="0">
                <a:latin typeface="+mj-lt"/>
              </a:rPr>
              <a:t> of radiation (beta and gamma rays), pressure, </a:t>
            </a:r>
            <a:r>
              <a:rPr lang="fr-FR" dirty="0" err="1">
                <a:latin typeface="+mj-lt"/>
              </a:rPr>
              <a:t>temperature</a:t>
            </a:r>
            <a:r>
              <a:rPr lang="fr-FR" dirty="0">
                <a:latin typeface="+mj-lt"/>
              </a:rPr>
              <a:t>, and </a:t>
            </a:r>
            <a:r>
              <a:rPr lang="fr-FR" dirty="0" err="1">
                <a:latin typeface="+mj-lt"/>
              </a:rPr>
              <a:t>humidity</a:t>
            </a:r>
            <a:r>
              <a:rPr lang="fr-FR" dirty="0">
                <a:latin typeface="+mj-lt"/>
              </a:rPr>
              <a:t>. </a:t>
            </a:r>
            <a:endParaRPr lang="fr-FR" b="0" dirty="0" smtClean="0">
              <a:effectLst/>
              <a:latin typeface="+mj-lt"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9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Outer Design</a:t>
            </a:r>
            <a:endParaRPr lang="fr-FR" dirty="0"/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lh3.googleusercontent.com/swqy5R6gUEImSjM9SoxjDgnKTR8RPhm_-SnWGt0RC-GJFH09hn04vqwOG4dKOVsDol-IR8G5mZnzx9hyWidR01_mS6NzdSnNKtUFgAVmJCyEEtyhBixh4J_kdB3pesdun7zqvGjEO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8" y="2070955"/>
            <a:ext cx="2678712" cy="38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lh3.googleusercontent.com/5E3m011zP7GszgEUvGF7YftEM6xrOh3JbDYWnID9myGKJrjTpSnUGWukssU2aym8a70UysS8XC4Brv4hSiT5HkxtPZb5UHHX-tGNe1HMMzlrOumsTcX9HTMllcakV3bmSMDxwk3_o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84" y="1944600"/>
            <a:ext cx="2166403" cy="20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lh3.googleusercontent.com/-zgPRXC8wLMvZJYWqxRjwxODyyFwDfSv9CSpAIoZZ8710Ot2qx7bk2IokaZiT70j26CSmdhEdx8q00-n9WTGZt2rZERvEkWaD6D7CTfL3PMZ57aOnJ5P2I59A7qYtJJwmwh-LEPWK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09" y="2978405"/>
            <a:ext cx="3053159" cy="29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Inner</a:t>
            </a:r>
            <a:r>
              <a:rPr lang="fr-FR" dirty="0" smtClean="0"/>
              <a:t> design</a:t>
            </a:r>
            <a:endParaRPr lang="fr-FR" dirty="0"/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lh5.googleusercontent.com/Ky-wJ_QsCsKqPx0c5nkzMs8GS-HSX6zIFOclug2SooH8cG_Vj5kTcPi4MqtGofo2R0fACgEiLn77bhpl2mPqDMGnB4Z_5OTg7tbz1ryw_I1a-ceMpBXDusGBYVka5eq5D6oXbvigJ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14758"/>
            <a:ext cx="3585519" cy="4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5.googleusercontent.com/v8KxN67MEBaaq5-BBR0uCJlVAzDffnsN4L45iYufw_HVjBFvqCAgIvsjlGnBp3EGhYuJijCmUAw8sqIFrrUtQ1SrSw8zec-k_ejDQ1UJrv9qWdrpDSUK7pwB2RGHabv7GoMRHMP9V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60" y="2641702"/>
            <a:ext cx="3631167" cy="27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h3.googleusercontent.com/docwMVHZsCPzEgrnLqeleFp8_qN0r99ulPH-tR3Ua3pWkBJW56RgSthIbaQ5G5T4koLDLBfR3ugE5a6BIq5Syc_gANnioV4iNTYoTTSMb1Z_QQx2HP5U_8uUgDxKwLVe5C5fRyzuIB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567" y="1625644"/>
            <a:ext cx="2480263" cy="23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Geiger </a:t>
            </a:r>
            <a:r>
              <a:rPr lang="fr-FR" dirty="0" err="1"/>
              <a:t>Counter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3" name="Picture 4" descr="https://lh6.googleusercontent.com/Xb8tpxZ9RMecHHVP5ZILdpUwBqXhOhDTNiXhdlmJB9fP-TDKJGyA8EhticDRYusVUUIp3svv6F0JIHgNBohqw_Qcbcfi7VREXxkrBZv3F0zzbtEJVsLlIgbGIPpMWxDqKLDD9yE3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70" y="6318115"/>
            <a:ext cx="2453430" cy="45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03" y="1690688"/>
            <a:ext cx="3530600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3403" y="1596359"/>
            <a:ext cx="6096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1600"/>
              </a:spcAft>
            </a:pPr>
            <a:r>
              <a:rPr lang="fr-FR" b="1" u="sng" dirty="0">
                <a:latin typeface="+mj-lt"/>
              </a:rPr>
              <a:t>Description:</a:t>
            </a:r>
            <a:endParaRPr lang="fr-FR" b="0" dirty="0" smtClean="0">
              <a:effectLst/>
              <a:latin typeface="+mj-lt"/>
            </a:endParaRPr>
          </a:p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fr-FR" b="1" dirty="0">
                <a:latin typeface="+mj-lt"/>
              </a:rPr>
              <a:t>The Geiger </a:t>
            </a:r>
            <a:r>
              <a:rPr lang="fr-FR" b="1" dirty="0" err="1">
                <a:latin typeface="+mj-lt"/>
              </a:rPr>
              <a:t>Counter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measures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decaying</a:t>
            </a:r>
            <a:r>
              <a:rPr lang="fr-FR" b="1" dirty="0">
                <a:latin typeface="+mj-lt"/>
              </a:rPr>
              <a:t> beta and gamma </a:t>
            </a:r>
            <a:r>
              <a:rPr lang="fr-FR" b="1" dirty="0" err="1">
                <a:latin typeface="+mj-lt"/>
              </a:rPr>
              <a:t>particles</a:t>
            </a:r>
            <a:endParaRPr lang="fr-FR" b="1" dirty="0">
              <a:latin typeface="+mj-lt"/>
            </a:endParaRPr>
          </a:p>
          <a:p>
            <a:pPr marL="457200">
              <a:spcAft>
                <a:spcPts val="1600"/>
              </a:spcAft>
            </a:pPr>
            <a:r>
              <a:rPr lang="fr-FR" b="1" u="sng" dirty="0">
                <a:latin typeface="+mj-lt"/>
              </a:rPr>
              <a:t>Goal:</a:t>
            </a:r>
            <a:endParaRPr lang="fr-FR" b="0" dirty="0" smtClean="0">
              <a:effectLst/>
              <a:latin typeface="+mj-lt"/>
            </a:endParaRPr>
          </a:p>
          <a:p>
            <a:pPr fontAlgn="base">
              <a:buFont typeface="Arial" charset="0"/>
              <a:buChar char="•"/>
            </a:pPr>
            <a:r>
              <a:rPr lang="fr-FR" b="1" dirty="0" err="1">
                <a:latin typeface="+mj-lt"/>
              </a:rPr>
              <a:t>Understand</a:t>
            </a:r>
            <a:r>
              <a:rPr lang="fr-FR" b="1" dirty="0">
                <a:latin typeface="+mj-lt"/>
              </a:rPr>
              <a:t> how the radiation </a:t>
            </a:r>
            <a:r>
              <a:rPr lang="fr-FR" b="1" dirty="0" err="1">
                <a:latin typeface="+mj-lt"/>
              </a:rPr>
              <a:t>increases</a:t>
            </a:r>
            <a:r>
              <a:rPr lang="fr-FR" b="1" dirty="0">
                <a:latin typeface="+mj-lt"/>
              </a:rPr>
              <a:t> or </a:t>
            </a:r>
            <a:r>
              <a:rPr lang="fr-FR" b="1" dirty="0" err="1">
                <a:latin typeface="+mj-lt"/>
              </a:rPr>
              <a:t>decreases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while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ascending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through</a:t>
            </a:r>
            <a:r>
              <a:rPr lang="fr-FR" b="1" dirty="0">
                <a:latin typeface="+mj-lt"/>
              </a:rPr>
              <a:t> the </a:t>
            </a:r>
            <a:r>
              <a:rPr lang="fr-FR" b="1" dirty="0" err="1">
                <a:latin typeface="+mj-lt"/>
              </a:rPr>
              <a:t>atmosphere</a:t>
            </a:r>
            <a:r>
              <a:rPr lang="fr-FR" b="1" dirty="0">
                <a:latin typeface="+mj-lt"/>
              </a:rPr>
              <a:t> and compare </a:t>
            </a:r>
            <a:r>
              <a:rPr lang="fr-FR" b="1" dirty="0" err="1">
                <a:latin typeface="+mj-lt"/>
              </a:rPr>
              <a:t>those</a:t>
            </a:r>
            <a:r>
              <a:rPr lang="fr-FR" b="1" dirty="0">
                <a:latin typeface="+mj-lt"/>
              </a:rPr>
              <a:t> data with </a:t>
            </a:r>
            <a:r>
              <a:rPr lang="fr-FR" b="1" dirty="0" err="1">
                <a:latin typeface="+mj-lt"/>
              </a:rPr>
              <a:t>survivable</a:t>
            </a:r>
            <a:r>
              <a:rPr lang="fr-FR" b="1" dirty="0"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levels</a:t>
            </a:r>
            <a:r>
              <a:rPr lang="fr-FR" b="1" dirty="0">
                <a:latin typeface="+mj-lt"/>
              </a:rPr>
              <a:t> of radiation.</a:t>
            </a:r>
          </a:p>
        </p:txBody>
      </p:sp>
    </p:spTree>
    <p:extLst>
      <p:ext uri="{BB962C8B-B14F-4D97-AF65-F5344CB8AC3E}">
        <p14:creationId xmlns:p14="http://schemas.microsoft.com/office/powerpoint/2010/main" val="5722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692</Words>
  <Application>Microsoft Macintosh PowerPoint</Application>
  <PresentationFormat>Grand écran</PresentationFormat>
  <Paragraphs>124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Calibri</vt:lpstr>
      <vt:lpstr>Calibri Light</vt:lpstr>
      <vt:lpstr>Mangal</vt:lpstr>
      <vt:lpstr>Roboto</vt:lpstr>
      <vt:lpstr>Wingdings</vt:lpstr>
      <vt:lpstr>Arial</vt:lpstr>
      <vt:lpstr>Thème Office</vt:lpstr>
      <vt:lpstr>Présentation PowerPoint</vt:lpstr>
      <vt:lpstr>Fall 2018</vt:lpstr>
      <vt:lpstr>Fall Ascend 2018: Design  </vt:lpstr>
      <vt:lpstr>Visual data collected!</vt:lpstr>
      <vt:lpstr>Fall 2018: Assessment  </vt:lpstr>
      <vt:lpstr>Spring 2019  </vt:lpstr>
      <vt:lpstr>Outer Design</vt:lpstr>
      <vt:lpstr>Inner design</vt:lpstr>
      <vt:lpstr>Geiger Counter  </vt:lpstr>
      <vt:lpstr>CO2 Sensor</vt:lpstr>
      <vt:lpstr>Samsung Gear 360  </vt:lpstr>
      <vt:lpstr>BME280   </vt:lpstr>
      <vt:lpstr>BME DATA</vt:lpstr>
      <vt:lpstr>BME DATA</vt:lpstr>
      <vt:lpstr>BME DATA</vt:lpstr>
      <vt:lpstr>O2 Sensor </vt:lpstr>
      <vt:lpstr>O2 DATA</vt:lpstr>
      <vt:lpstr>Spring 2019: Assessment  </vt:lpstr>
      <vt:lpstr>Answer to purpose</vt:lpstr>
      <vt:lpstr>Oxygen and Human Requirements  </vt:lpstr>
      <vt:lpstr>Pressure and Human Requirements  </vt:lpstr>
      <vt:lpstr>Conclusion</vt:lpstr>
      <vt:lpstr>Ideas for future ASCEND Missions</vt:lpstr>
      <vt:lpstr>Présentation PowerPoint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Gregory FRANK</dc:creator>
  <cp:lastModifiedBy>Gregory FRANK</cp:lastModifiedBy>
  <cp:revision>20</cp:revision>
  <dcterms:created xsi:type="dcterms:W3CDTF">2019-04-06T00:14:44Z</dcterms:created>
  <dcterms:modified xsi:type="dcterms:W3CDTF">2019-04-06T05:54:58Z</dcterms:modified>
</cp:coreProperties>
</file>